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1" r:id="rId9"/>
    <p:sldId id="265" r:id="rId10"/>
    <p:sldId id="260" r:id="rId11"/>
    <p:sldId id="283" r:id="rId12"/>
    <p:sldId id="284" r:id="rId13"/>
    <p:sldId id="281" r:id="rId14"/>
    <p:sldId id="262" r:id="rId15"/>
    <p:sldId id="277"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showGuides="1">
      <p:cViewPr varScale="1">
        <p:scale>
          <a:sx n="114" d="100"/>
          <a:sy n="114" d="100"/>
        </p:scale>
        <p:origin x="477" y="57"/>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5/9/2023</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5/9/2023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g"/><Relationship Id="rId2" Type="http://schemas.openxmlformats.org/officeDocument/2006/relationships/image" Target="../media/image8.png"/><Relationship Id="rId1" Type="http://schemas.openxmlformats.org/officeDocument/2006/relationships/slideLayout" Target="../slideLayouts/slideLayout26.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normAutofit fontScale="90000"/>
          </a:bodyPr>
          <a:lstStyle/>
          <a:p>
            <a:r>
              <a:rPr lang="en-US" dirty="0"/>
              <a:t>EMOTIONAL FACIAL RECOGNITION SYSTEM</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err="1"/>
              <a:t>ReflectAI</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mpany logo">
            <a:extLst>
              <a:ext uri="{FF2B5EF4-FFF2-40B4-BE49-F238E27FC236}">
                <a16:creationId xmlns:a16="http://schemas.microsoft.com/office/drawing/2014/main" id="{F134DE68-610E-4EEB-B74B-452C1FAC1DA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p:pic>
      <p:pic>
        <p:nvPicPr>
          <p:cNvPr id="23" name="Picture Placeholder 22" descr="Abstract background">
            <a:extLst>
              <a:ext uri="{FF2B5EF4-FFF2-40B4-BE49-F238E27FC236}">
                <a16:creationId xmlns:a16="http://schemas.microsoft.com/office/drawing/2014/main" id="{8326B02F-CCB2-45DB-8011-D2968AD61203}"/>
              </a:ext>
            </a:extLst>
          </p:cNvPr>
          <p:cNvPicPr>
            <a:picLocks noGrp="1" noChangeAspect="1"/>
          </p:cNvPicPr>
          <p:nvPr>
            <p:ph type="pic" sz="quarter" idx="31"/>
          </p:nvPr>
        </p:nvPicPr>
        <p:blipFill rotWithShape="1">
          <a:blip r:embed="rId4">
            <a:extLst>
              <a:ext uri="{28A0092B-C50C-407E-A947-70E740481C1C}">
                <a14:useLocalDpi xmlns:a14="http://schemas.microsoft.com/office/drawing/2010/main" val="0"/>
              </a:ext>
            </a:extLst>
          </a:blip>
          <a:srcRect/>
          <a:stretch/>
        </p:blipFill>
        <p:spPr/>
      </p:pic>
      <p:pic>
        <p:nvPicPr>
          <p:cNvPr id="21" name="Picture Placeholder 20" descr="Abstract background">
            <a:extLst>
              <a:ext uri="{FF2B5EF4-FFF2-40B4-BE49-F238E27FC236}">
                <a16:creationId xmlns:a16="http://schemas.microsoft.com/office/drawing/2014/main" id="{CFD930F2-FED4-475C-A75D-6AB04672994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971E61A3-1D57-4708-B548-E59863785D2E}"/>
              </a:ext>
            </a:extLst>
          </p:cNvPr>
          <p:cNvSpPr>
            <a:spLocks noGrp="1"/>
          </p:cNvSpPr>
          <p:nvPr>
            <p:ph type="title"/>
          </p:nvPr>
        </p:nvSpPr>
        <p:spPr/>
        <p:txBody>
          <a:bodyPr/>
          <a:lstStyle/>
          <a:p>
            <a:r>
              <a:rPr lang="en-US" dirty="0"/>
              <a:t>SMART MIRROR</a:t>
            </a:r>
          </a:p>
        </p:txBody>
      </p:sp>
      <p:sp>
        <p:nvSpPr>
          <p:cNvPr id="6" name="Text Placeholder 5">
            <a:extLst>
              <a:ext uri="{FF2B5EF4-FFF2-40B4-BE49-F238E27FC236}">
                <a16:creationId xmlns:a16="http://schemas.microsoft.com/office/drawing/2014/main" id="{106F646D-B036-48DA-A242-2C9263AC3CF1}"/>
              </a:ext>
            </a:extLst>
          </p:cNvPr>
          <p:cNvSpPr>
            <a:spLocks noGrp="1"/>
          </p:cNvSpPr>
          <p:nvPr>
            <p:ph type="body" idx="1"/>
          </p:nvPr>
        </p:nvSpPr>
        <p:spPr>
          <a:xfrm>
            <a:off x="6096000" y="2212679"/>
            <a:ext cx="5292725" cy="632121"/>
          </a:xfrm>
        </p:spPr>
        <p:txBody>
          <a:bodyPr>
            <a:normAutofit/>
          </a:bodyPr>
          <a:lstStyle/>
          <a:p>
            <a:r>
              <a:rPr lang="en-US" dirty="0"/>
              <a:t>Physical component made – Smart Emotional Recognition Mirror:</a:t>
            </a:r>
          </a:p>
        </p:txBody>
      </p:sp>
      <p:sp>
        <p:nvSpPr>
          <p:cNvPr id="8" name="Text Placeholder 7">
            <a:extLst>
              <a:ext uri="{FF2B5EF4-FFF2-40B4-BE49-F238E27FC236}">
                <a16:creationId xmlns:a16="http://schemas.microsoft.com/office/drawing/2014/main" id="{FA2259AB-530E-4F31-A710-6CF0B478F1C7}"/>
              </a:ext>
            </a:extLst>
          </p:cNvPr>
          <p:cNvSpPr>
            <a:spLocks noGrp="1"/>
          </p:cNvSpPr>
          <p:nvPr>
            <p:ph type="body" idx="30"/>
          </p:nvPr>
        </p:nvSpPr>
        <p:spPr>
          <a:xfrm>
            <a:off x="6098826" y="2966720"/>
            <a:ext cx="5311245" cy="2617650"/>
          </a:xfrm>
        </p:spPr>
        <p:txBody>
          <a:bodyPr>
            <a:normAutofit lnSpcReduction="10000"/>
          </a:bodyPr>
          <a:lstStyle/>
          <a:p>
            <a:r>
              <a:rPr lang="en-US" sz="1600" dirty="0"/>
              <a:t>15mm x 40mm planks of wood</a:t>
            </a:r>
          </a:p>
          <a:p>
            <a:r>
              <a:rPr lang="en-US" sz="1600" dirty="0"/>
              <a:t>3.5mm screws at various lengths</a:t>
            </a:r>
          </a:p>
          <a:p>
            <a:r>
              <a:rPr lang="en-US" sz="1600" dirty="0"/>
              <a:t>Hand Saw</a:t>
            </a:r>
          </a:p>
          <a:p>
            <a:r>
              <a:rPr lang="en-US" sz="1600" dirty="0"/>
              <a:t>Jigsaw Saw</a:t>
            </a:r>
          </a:p>
          <a:p>
            <a:r>
              <a:rPr lang="en-US" sz="1600" dirty="0"/>
              <a:t>Single Bevel Sliding Saw</a:t>
            </a:r>
          </a:p>
          <a:p>
            <a:r>
              <a:rPr lang="en-US" sz="1600" dirty="0"/>
              <a:t>3mm thick acrylic 2-way mirror</a:t>
            </a:r>
          </a:p>
          <a:p>
            <a:r>
              <a:rPr lang="en-US" sz="1600" dirty="0"/>
              <a:t>AOC 31.5” monitor</a:t>
            </a:r>
          </a:p>
          <a:p>
            <a:r>
              <a:rPr lang="en-US" sz="1600" dirty="0"/>
              <a:t>Infrared Frame</a:t>
            </a:r>
          </a:p>
          <a:p>
            <a:r>
              <a:rPr lang="en-US" sz="1600" dirty="0"/>
              <a:t>Raspberry PI</a:t>
            </a:r>
          </a:p>
        </p:txBody>
      </p:sp>
      <p:sp>
        <p:nvSpPr>
          <p:cNvPr id="4" name="Slide Number Placeholder 3">
            <a:extLst>
              <a:ext uri="{FF2B5EF4-FFF2-40B4-BE49-F238E27FC236}">
                <a16:creationId xmlns:a16="http://schemas.microsoft.com/office/drawing/2014/main" id="{98CB8384-B0BB-4EA8-B9C0-C29BC90FA28C}"/>
              </a:ext>
            </a:extLst>
          </p:cNvPr>
          <p:cNvSpPr>
            <a:spLocks noGrp="1"/>
          </p:cNvSpPr>
          <p:nvPr>
            <p:ph type="sldNum" sz="quarter" idx="12"/>
          </p:nvPr>
        </p:nvSpPr>
        <p:spPr/>
        <p:txBody>
          <a:bodyPr/>
          <a:lstStyle/>
          <a:p>
            <a:fld id="{8D581BC7-E183-40DB-AC97-C19EA4EB8894}" type="slidenum">
              <a:rPr lang="en-US" smtClean="0"/>
              <a:pPr/>
              <a:t>10</a:t>
            </a:fld>
            <a:endParaRPr lang="en-US" dirty="0"/>
          </a:p>
        </p:txBody>
      </p:sp>
      <p:sp>
        <p:nvSpPr>
          <p:cNvPr id="3" name="Footer Placeholder 2">
            <a:extLst>
              <a:ext uri="{FF2B5EF4-FFF2-40B4-BE49-F238E27FC236}">
                <a16:creationId xmlns:a16="http://schemas.microsoft.com/office/drawing/2014/main" id="{6B773D43-1954-4F70-800C-0FBF061FA84A}"/>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FC83A74C-977A-4816-891B-118D588AEF80}"/>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74CD3F35-BF8D-4066-8510-88AFE6EC72CC}"/>
              </a:ext>
            </a:extLst>
          </p:cNvPr>
          <p:cNvPicPr>
            <a:picLocks noChangeAspect="1"/>
          </p:cNvPicPr>
          <p:nvPr/>
        </p:nvPicPr>
        <p:blipFill>
          <a:blip r:embed="rId6"/>
          <a:stretch>
            <a:fillRect/>
          </a:stretch>
        </p:blipFill>
        <p:spPr>
          <a:xfrm rot="5400000">
            <a:off x="3023763" y="2607948"/>
            <a:ext cx="2413026" cy="1809770"/>
          </a:xfrm>
          <a:prstGeom prst="rect">
            <a:avLst/>
          </a:prstGeom>
        </p:spPr>
      </p:pic>
      <p:pic>
        <p:nvPicPr>
          <p:cNvPr id="12" name="Picture 11">
            <a:extLst>
              <a:ext uri="{FF2B5EF4-FFF2-40B4-BE49-F238E27FC236}">
                <a16:creationId xmlns:a16="http://schemas.microsoft.com/office/drawing/2014/main" id="{B187F2F5-DA95-4138-B6D5-27E202056CCF}"/>
              </a:ext>
            </a:extLst>
          </p:cNvPr>
          <p:cNvPicPr>
            <a:picLocks noChangeAspect="1"/>
          </p:cNvPicPr>
          <p:nvPr/>
        </p:nvPicPr>
        <p:blipFill rotWithShape="1">
          <a:blip r:embed="rId7"/>
          <a:srcRect l="14393" r="12926"/>
          <a:stretch/>
        </p:blipFill>
        <p:spPr>
          <a:xfrm rot="5400000">
            <a:off x="1191887" y="3488321"/>
            <a:ext cx="1856120" cy="1915331"/>
          </a:xfrm>
          <a:prstGeom prst="rect">
            <a:avLst/>
          </a:prstGeom>
        </p:spPr>
      </p:pic>
    </p:spTree>
    <p:extLst>
      <p:ext uri="{BB962C8B-B14F-4D97-AF65-F5344CB8AC3E}">
        <p14:creationId xmlns:p14="http://schemas.microsoft.com/office/powerpoint/2010/main" val="57620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REFLECTION</a:t>
            </a:r>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C679F2E6-BA14-4C8A-ABD2-DF50609348D1}"/>
              </a:ext>
            </a:extLst>
          </p:cNvPr>
          <p:cNvSpPr>
            <a:spLocks noGrp="1"/>
          </p:cNvSpPr>
          <p:nvPr>
            <p:ph type="body" idx="1"/>
          </p:nvPr>
        </p:nvSpPr>
        <p:spPr/>
        <p:txBody>
          <a:bodyPr>
            <a:normAutofit fontScale="85000" lnSpcReduction="10000"/>
          </a:bodyPr>
          <a:lstStyle/>
          <a:p>
            <a:r>
              <a:rPr lang="en-US" dirty="0"/>
              <a:t>Overall a success.</a:t>
            </a:r>
          </a:p>
          <a:p>
            <a:r>
              <a:rPr lang="en-US" dirty="0"/>
              <a:t>However would have loved to be able to develop more.</a:t>
            </a: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11</a:t>
            </a:fld>
            <a:endParaRPr lang="en-US" dirty="0"/>
          </a:p>
        </p:txBody>
      </p:sp>
      <p:sp>
        <p:nvSpPr>
          <p:cNvPr id="5" name="Footer Placeholder 4">
            <a:extLst>
              <a:ext uri="{FF2B5EF4-FFF2-40B4-BE49-F238E27FC236}">
                <a16:creationId xmlns:a16="http://schemas.microsoft.com/office/drawing/2014/main" id="{1ED7D25D-51F0-4AAA-86C5-F3584C0E8A44}"/>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408031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sp>
        <p:nvSpPr>
          <p:cNvPr id="7" name="Text Placeholder 6">
            <a:extLst>
              <a:ext uri="{FF2B5EF4-FFF2-40B4-BE49-F238E27FC236}">
                <a16:creationId xmlns:a16="http://schemas.microsoft.com/office/drawing/2014/main" id="{58804881-51D2-4A81-BABB-704FBED23EB9}"/>
              </a:ext>
            </a:extLst>
          </p:cNvPr>
          <p:cNvSpPr>
            <a:spLocks noGrp="1"/>
          </p:cNvSpPr>
          <p:nvPr>
            <p:ph type="body" sz="quarter" idx="15"/>
          </p:nvPr>
        </p:nvSpPr>
        <p:spPr/>
        <p:txBody>
          <a:bodyPr/>
          <a:lstStyle/>
          <a:p>
            <a:r>
              <a:rPr lang="en-US" dirty="0"/>
              <a:t>Conor Weldon</a:t>
            </a:r>
            <a:endParaRPr lang="ru-RU" dirty="0"/>
          </a:p>
        </p:txBody>
      </p:sp>
      <p:sp>
        <p:nvSpPr>
          <p:cNvPr id="8" name="Text Placeholder 7">
            <a:extLst>
              <a:ext uri="{FF2B5EF4-FFF2-40B4-BE49-F238E27FC236}">
                <a16:creationId xmlns:a16="http://schemas.microsoft.com/office/drawing/2014/main" id="{8D2C39EE-B4D3-4E49-BF2C-871A33509C56}"/>
              </a:ext>
            </a:extLst>
          </p:cNvPr>
          <p:cNvSpPr>
            <a:spLocks noGrp="1"/>
          </p:cNvSpPr>
          <p:nvPr>
            <p:ph type="body" sz="quarter" idx="16"/>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93DB312C-BF94-484C-BB02-2534E26CECF6}"/>
              </a:ext>
            </a:extLst>
          </p:cNvPr>
          <p:cNvSpPr>
            <a:spLocks noGrp="1"/>
          </p:cNvSpPr>
          <p:nvPr>
            <p:ph type="body" sz="quarter" idx="17"/>
          </p:nvPr>
        </p:nvSpPr>
        <p:spPr/>
        <p:txBody>
          <a:bodyPr/>
          <a:lstStyle/>
          <a:p>
            <a:r>
              <a:rPr lang="en-US" dirty="0"/>
              <a:t>085-289-8382</a:t>
            </a:r>
            <a:endParaRPr lang="ru-RU" dirty="0"/>
          </a:p>
        </p:txBody>
      </p:sp>
      <p:sp>
        <p:nvSpPr>
          <p:cNvPr id="10" name="Text Placeholder 9">
            <a:extLst>
              <a:ext uri="{FF2B5EF4-FFF2-40B4-BE49-F238E27FC236}">
                <a16:creationId xmlns:a16="http://schemas.microsoft.com/office/drawing/2014/main" id="{53C87786-C7F5-4B45-904D-00CC865572A5}"/>
              </a:ext>
            </a:extLst>
          </p:cNvPr>
          <p:cNvSpPr>
            <a:spLocks noGrp="1"/>
          </p:cNvSpPr>
          <p:nvPr>
            <p:ph type="body" sz="quarter" idx="18"/>
          </p:nvPr>
        </p:nvSpPr>
        <p:spPr/>
        <p:txBody>
          <a:bodyPr/>
          <a:lstStyle/>
          <a:p>
            <a:r>
              <a:rPr lang="en-US" dirty="0"/>
              <a:t>Student Number:</a:t>
            </a:r>
            <a:endParaRPr lang="ru-RU" dirty="0"/>
          </a:p>
        </p:txBody>
      </p:sp>
      <p:sp>
        <p:nvSpPr>
          <p:cNvPr id="11" name="Text Placeholder 10">
            <a:extLst>
              <a:ext uri="{FF2B5EF4-FFF2-40B4-BE49-F238E27FC236}">
                <a16:creationId xmlns:a16="http://schemas.microsoft.com/office/drawing/2014/main" id="{D8E60535-F276-49C5-9346-D536D6899F5C}"/>
              </a:ext>
            </a:extLst>
          </p:cNvPr>
          <p:cNvSpPr>
            <a:spLocks noGrp="1"/>
          </p:cNvSpPr>
          <p:nvPr>
            <p:ph type="body" sz="quarter" idx="19"/>
          </p:nvPr>
        </p:nvSpPr>
        <p:spPr/>
        <p:txBody>
          <a:bodyPr/>
          <a:lstStyle/>
          <a:p>
            <a:r>
              <a:rPr lang="en-US" dirty="0"/>
              <a:t>N00191746</a:t>
            </a:r>
            <a:endParaRPr lang="ru-RU" dirty="0"/>
          </a:p>
        </p:txBody>
      </p:sp>
      <p:sp>
        <p:nvSpPr>
          <p:cNvPr id="12" name="Text Placeholder 11">
            <a:extLst>
              <a:ext uri="{FF2B5EF4-FFF2-40B4-BE49-F238E27FC236}">
                <a16:creationId xmlns:a16="http://schemas.microsoft.com/office/drawing/2014/main" id="{85395049-FB9C-455B-8DCA-4BD0D35F1DF5}"/>
              </a:ext>
            </a:extLst>
          </p:cNvPr>
          <p:cNvSpPr>
            <a:spLocks noGrp="1"/>
          </p:cNvSpPr>
          <p:nvPr>
            <p:ph type="body" sz="quarter" idx="20"/>
          </p:nvPr>
        </p:nvSpPr>
        <p:spPr/>
        <p:txBody>
          <a:bodyPr/>
          <a:lstStyle/>
          <a:p>
            <a:r>
              <a:rPr lang="en-US" dirty="0"/>
              <a:t>Email:</a:t>
            </a:r>
            <a:endParaRPr lang="ru-RU" dirty="0"/>
          </a:p>
        </p:txBody>
      </p:sp>
      <p:sp>
        <p:nvSpPr>
          <p:cNvPr id="13" name="Text Placeholder 12">
            <a:extLst>
              <a:ext uri="{FF2B5EF4-FFF2-40B4-BE49-F238E27FC236}">
                <a16:creationId xmlns:a16="http://schemas.microsoft.com/office/drawing/2014/main" id="{D55212BC-6862-4B56-B856-7A97BBD3D4F1}"/>
              </a:ext>
            </a:extLst>
          </p:cNvPr>
          <p:cNvSpPr>
            <a:spLocks noGrp="1"/>
          </p:cNvSpPr>
          <p:nvPr>
            <p:ph type="body" sz="quarter" idx="21"/>
          </p:nvPr>
        </p:nvSpPr>
        <p:spPr/>
        <p:txBody>
          <a:bodyPr/>
          <a:lstStyle/>
          <a:p>
            <a:r>
              <a:rPr lang="en-US" dirty="0"/>
              <a:t>N00191746@iadt.ie</a:t>
            </a:r>
            <a:endParaRPr lang="ru-RU" dirty="0"/>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9567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EA4B7241-C2B7-4F61-A69C-236E16A5F62F}"/>
              </a:ext>
            </a:extLst>
          </p:cNvPr>
          <p:cNvSpPr>
            <a:spLocks noGrp="1"/>
          </p:cNvSpPr>
          <p:nvPr>
            <p:ph type="title"/>
          </p:nvPr>
        </p:nvSpPr>
        <p:spPr>
          <a:xfrm>
            <a:off x="6769768" y="2133599"/>
            <a:ext cx="4949792" cy="2492461"/>
          </a:xfrm>
        </p:spPr>
        <p:txBody>
          <a:bodyPr/>
          <a:lstStyle/>
          <a:p>
            <a:r>
              <a:rPr lang="en-US" sz="2600" dirty="0">
                <a:latin typeface="Segoe UI" panose="020B0502040204020203" pitchFamily="34" charset="0"/>
                <a:cs typeface="Segoe UI" panose="020B0502040204020203" pitchFamily="34" charset="0"/>
              </a:rPr>
              <a:t>RESEARCH</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TECHNOLOGIES</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FUNCTIONALITY</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DESIGN</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TESTING</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SMART MIRROR</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REFLECTION</a:t>
            </a:r>
            <a:endParaRPr lang="ru-RU" sz="2600" dirty="0"/>
          </a:p>
        </p:txBody>
      </p:sp>
      <p:sp>
        <p:nvSpPr>
          <p:cNvPr id="3" name="Subtitle 2">
            <a:extLst>
              <a:ext uri="{FF2B5EF4-FFF2-40B4-BE49-F238E27FC236}">
                <a16:creationId xmlns:a16="http://schemas.microsoft.com/office/drawing/2014/main" id="{FDFD3B61-D7B5-4C7A-80FB-02A3436F88E1}"/>
              </a:ext>
            </a:extLst>
          </p:cNvPr>
          <p:cNvSpPr>
            <a:spLocks noGrp="1"/>
          </p:cNvSpPr>
          <p:nvPr>
            <p:ph type="subTitle" idx="1"/>
          </p:nvPr>
        </p:nvSpPr>
        <p:spPr/>
        <p:txBody>
          <a:bodyPr/>
          <a:lstStyle/>
          <a:p>
            <a:r>
              <a:rPr lang="en-US" dirty="0"/>
              <a:t>INTRODUCTION</a:t>
            </a:r>
            <a:endParaRPr lang="ru-RU" dirty="0"/>
          </a:p>
        </p:txBody>
      </p:sp>
    </p:spTree>
    <p:extLst>
      <p:ext uri="{BB962C8B-B14F-4D97-AF65-F5344CB8AC3E}">
        <p14:creationId xmlns:p14="http://schemas.microsoft.com/office/powerpoint/2010/main" val="29822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p:txBody>
          <a:bodyPr/>
          <a:lstStyle/>
          <a:p>
            <a:r>
              <a:rPr lang="en-US" b="0" dirty="0">
                <a:latin typeface="Segoe UI" panose="020B0502040204020203" pitchFamily="34" charset="0"/>
                <a:cs typeface="Segoe UI" panose="020B0502040204020203" pitchFamily="34" charset="0"/>
              </a:rPr>
              <a:t>Creating a smart mirror that recognizes a users emotions.</a:t>
            </a:r>
            <a:endParaRPr lang="en-US" dirty="0"/>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p:txBody>
          <a:bodyPr>
            <a:normAutofit/>
          </a:bodyPr>
          <a:lstStyle/>
          <a:p>
            <a:r>
              <a:rPr lang="en-US" dirty="0"/>
              <a:t>Lorem ipsum dolor sit amet, consectetuer adipiscing elit. Maecenas porttitor congue massa. Fusce posuere, magna sed pulvinar ultricies, purus lectus malesuada libero, sit amet commodo magna eros quis urna. Nunc viverra imperdiet enim. Fusce est. Vivamus a tellus. </a:t>
            </a:r>
          </a:p>
        </p:txBody>
      </p:sp>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p:pic>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3</a:t>
            </a:fld>
            <a:endParaRPr lang="en-US" dirty="0"/>
          </a:p>
        </p:txBody>
      </p:sp>
      <p:sp>
        <p:nvSpPr>
          <p:cNvPr id="7" name="Footer Placeholder 6">
            <a:extLst>
              <a:ext uri="{FF2B5EF4-FFF2-40B4-BE49-F238E27FC236}">
                <a16:creationId xmlns:a16="http://schemas.microsoft.com/office/drawing/2014/main" id="{80B83D80-B29B-48B9-9B34-76AD9399E64D}"/>
              </a:ext>
            </a:extLst>
          </p:cNvPr>
          <p:cNvSpPr>
            <a:spLocks noGrp="1"/>
          </p:cNvSpPr>
          <p:nvPr>
            <p:ph type="ftr" sz="quarter" idx="11"/>
          </p:nvPr>
        </p:nvSpPr>
        <p:spPr/>
        <p:txBody>
          <a:bodyPr/>
          <a:lstStyle/>
          <a:p>
            <a:r>
              <a:rPr lang="en-US" dirty="0"/>
              <a:t>ADD A FOOTER</a:t>
            </a:r>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290511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mpany logo">
            <a:extLst>
              <a:ext uri="{FF2B5EF4-FFF2-40B4-BE49-F238E27FC236}">
                <a16:creationId xmlns:a16="http://schemas.microsoft.com/office/drawing/2014/main" id="{A7271147-093C-4AE4-8DB3-B51D6C633C7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p:pic>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RESEARCH</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lstStyle/>
          <a:p>
            <a:r>
              <a:rPr lang="en-US" dirty="0"/>
              <a:t>Applications being used :</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0" y="2646681"/>
            <a:ext cx="4972290" cy="3232040"/>
          </a:xfrm>
        </p:spPr>
        <p:txBody>
          <a:bodyPr>
            <a:normAutofit lnSpcReduction="10000"/>
          </a:bodyPr>
          <a:lstStyle/>
          <a:p>
            <a:r>
              <a:rPr lang="en-US" dirty="0"/>
              <a:t>Computer Vision - Computer vision is a field of artificial intelligence (AI) that enables computers and systems to derive meaningful information from digital images, videos and other visual inputs </a:t>
            </a:r>
          </a:p>
          <a:p>
            <a:r>
              <a:rPr lang="en-US" dirty="0"/>
              <a:t>Deep Learning - Deep learning is a method in artificial intelligence (AI) that teaches computers to process data in a way that is inspired by the human brain. </a:t>
            </a:r>
          </a:p>
          <a:p>
            <a:r>
              <a:rPr lang="en-US" dirty="0"/>
              <a:t>The Internet of Things (IoT) describes the network of physical objects—“things”—that are embedded with sensors, software, and other technologies for the purpose of connecting and exchanging data with other devices and systems over the internet.</a:t>
            </a:r>
          </a:p>
          <a:p>
            <a:r>
              <a:rPr lang="en-US" dirty="0"/>
              <a:t>Raspberry Pi &amp; Arduino - Arduino is an electronic board with a simple microcontroller, whereas Raspberry Pi is a full-fledged computer.</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4</a:t>
            </a:fld>
            <a:endParaRPr lang="en-US" dirty="0"/>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E72CC338-4598-4AF3-B140-D7F632D20BA5}"/>
              </a:ext>
            </a:extLst>
          </p:cNvPr>
          <p:cNvSpPr>
            <a:spLocks noGrp="1"/>
          </p:cNvSpPr>
          <p:nvPr>
            <p:ph type="title"/>
          </p:nvPr>
        </p:nvSpPr>
        <p:spPr/>
        <p:txBody>
          <a:bodyPr>
            <a:normAutofit fontScale="90000"/>
          </a:bodyPr>
          <a:lstStyle/>
          <a:p>
            <a:r>
              <a:rPr lang="en-US" dirty="0"/>
              <a:t>TOOLS &amp; TECHNOLOGIES</a:t>
            </a:r>
          </a:p>
        </p:txBody>
      </p:sp>
      <p:sp>
        <p:nvSpPr>
          <p:cNvPr id="68" name="Text Placeholder 67">
            <a:extLst>
              <a:ext uri="{FF2B5EF4-FFF2-40B4-BE49-F238E27FC236}">
                <a16:creationId xmlns:a16="http://schemas.microsoft.com/office/drawing/2014/main" id="{1411656D-4971-4CC0-9065-8DA32BB8740B}"/>
              </a:ext>
            </a:extLst>
          </p:cNvPr>
          <p:cNvSpPr>
            <a:spLocks noGrp="1"/>
          </p:cNvSpPr>
          <p:nvPr>
            <p:ph type="body" idx="1"/>
          </p:nvPr>
        </p:nvSpPr>
        <p:spPr>
          <a:xfrm>
            <a:off x="6400317" y="1625821"/>
            <a:ext cx="4473108" cy="569085"/>
          </a:xfrm>
        </p:spPr>
        <p:txBody>
          <a:bodyPr>
            <a:normAutofit fontScale="92500" lnSpcReduction="20000"/>
          </a:bodyPr>
          <a:lstStyle/>
          <a:p>
            <a:r>
              <a:rPr lang="en-US" dirty="0"/>
              <a:t>Various tools and technologies that </a:t>
            </a:r>
          </a:p>
          <a:p>
            <a:r>
              <a:rPr lang="en-US" dirty="0"/>
              <a:t>I’ve used throughout my thesis:</a:t>
            </a:r>
          </a:p>
        </p:txBody>
      </p:sp>
      <p:sp>
        <p:nvSpPr>
          <p:cNvPr id="8" name="Text Placeholder 7">
            <a:extLst>
              <a:ext uri="{FF2B5EF4-FFF2-40B4-BE49-F238E27FC236}">
                <a16:creationId xmlns:a16="http://schemas.microsoft.com/office/drawing/2014/main" id="{C8E5EEAD-1427-4576-B8F8-C485CAE758A4}"/>
              </a:ext>
            </a:extLst>
          </p:cNvPr>
          <p:cNvSpPr>
            <a:spLocks noGrp="1"/>
          </p:cNvSpPr>
          <p:nvPr>
            <p:ph type="body" idx="14"/>
          </p:nvPr>
        </p:nvSpPr>
        <p:spPr>
          <a:xfrm>
            <a:off x="970280" y="2306320"/>
            <a:ext cx="10124439" cy="2925859"/>
          </a:xfrm>
        </p:spPr>
        <p:txBody>
          <a:bodyPr numCol="2">
            <a:noAutofit/>
          </a:bodyPr>
          <a:lstStyle/>
          <a:p>
            <a:pPr marL="285750" lvl="0" indent="-285750">
              <a:buFont typeface="Arial" panose="020B0604020202020204" pitchFamily="34" charset="0"/>
              <a:buChar char="•"/>
            </a:pPr>
            <a:r>
              <a:rPr lang="en-IE" sz="1600" dirty="0"/>
              <a:t>Azure Cognitive Services</a:t>
            </a:r>
          </a:p>
          <a:p>
            <a:pPr marL="285750" lvl="0" indent="-285750">
              <a:buFont typeface="Arial" panose="020B0604020202020204" pitchFamily="34" charset="0"/>
              <a:buChar char="•"/>
            </a:pPr>
            <a:r>
              <a:rPr lang="en-IE" sz="1600" dirty="0"/>
              <a:t>OpenCV</a:t>
            </a:r>
          </a:p>
          <a:p>
            <a:pPr marL="285750" lvl="0" indent="-285750">
              <a:buFont typeface="Arial" panose="020B0604020202020204" pitchFamily="34" charset="0"/>
              <a:buChar char="•"/>
            </a:pPr>
            <a:r>
              <a:rPr lang="en-IE" sz="1600" dirty="0"/>
              <a:t>Python</a:t>
            </a:r>
          </a:p>
          <a:p>
            <a:pPr marL="285750" lvl="0" indent="-285750">
              <a:buFont typeface="Arial" panose="020B0604020202020204" pitchFamily="34" charset="0"/>
              <a:buChar char="•"/>
            </a:pPr>
            <a:r>
              <a:rPr lang="en-IE" sz="1600" dirty="0"/>
              <a:t>CSV</a:t>
            </a:r>
          </a:p>
          <a:p>
            <a:pPr marL="285750" lvl="0" indent="-285750">
              <a:buFont typeface="Arial" panose="020B0604020202020204" pitchFamily="34" charset="0"/>
              <a:buChar char="•"/>
            </a:pPr>
            <a:r>
              <a:rPr lang="en-IE" sz="1600" dirty="0"/>
              <a:t>Excel</a:t>
            </a:r>
          </a:p>
          <a:p>
            <a:pPr marL="285750" lvl="0" indent="-285750">
              <a:buFont typeface="Arial" panose="020B0604020202020204" pitchFamily="34" charset="0"/>
              <a:buChar char="•"/>
            </a:pPr>
            <a:r>
              <a:rPr lang="en-IE" sz="1600" dirty="0"/>
              <a:t>Pickle</a:t>
            </a:r>
          </a:p>
          <a:p>
            <a:pPr marL="285750" lvl="0" indent="-285750">
              <a:buFont typeface="Arial" panose="020B0604020202020204" pitchFamily="34" charset="0"/>
              <a:buChar char="•"/>
            </a:pPr>
            <a:r>
              <a:rPr lang="en-IE" sz="1600" dirty="0"/>
              <a:t>CV2</a:t>
            </a:r>
          </a:p>
          <a:p>
            <a:pPr marL="285750" lvl="0" indent="-285750">
              <a:buFont typeface="Arial" panose="020B0604020202020204" pitchFamily="34" charset="0"/>
              <a:buChar char="•"/>
            </a:pPr>
            <a:r>
              <a:rPr lang="en-US" sz="1600" dirty="0"/>
              <a:t>D</a:t>
            </a:r>
            <a:r>
              <a:rPr lang="en-IE" sz="1600" dirty="0"/>
              <a:t>ateTime</a:t>
            </a:r>
          </a:p>
          <a:p>
            <a:pPr marL="285750" lvl="0" indent="-285750">
              <a:buFont typeface="Arial" panose="020B0604020202020204" pitchFamily="34" charset="0"/>
              <a:buChar char="•"/>
            </a:pPr>
            <a:r>
              <a:rPr lang="en-IE" sz="1600" dirty="0"/>
              <a:t>DLib </a:t>
            </a:r>
          </a:p>
          <a:p>
            <a:pPr marL="285750" lvl="0" indent="-285750">
              <a:buFont typeface="Arial" panose="020B0604020202020204" pitchFamily="34" charset="0"/>
              <a:buChar char="•"/>
            </a:pPr>
            <a:r>
              <a:rPr lang="en-IE" sz="1600" dirty="0"/>
              <a:t>OpenFace </a:t>
            </a:r>
          </a:p>
          <a:p>
            <a:pPr marL="285750" lvl="0" indent="-285750">
              <a:buFont typeface="Arial" panose="020B0604020202020204" pitchFamily="34" charset="0"/>
              <a:buChar char="•"/>
            </a:pPr>
            <a:r>
              <a:rPr lang="en-IE" sz="1600" dirty="0"/>
              <a:t>Facial Feature Detection Scripts.</a:t>
            </a:r>
          </a:p>
          <a:p>
            <a:pPr marL="285750" lvl="0" indent="-285750">
              <a:buFont typeface="Arial" panose="020B0604020202020204" pitchFamily="34" charset="0"/>
              <a:buChar char="•"/>
            </a:pPr>
            <a:r>
              <a:rPr lang="en-IE" sz="1600" dirty="0"/>
              <a:t>Visual Studio Code, this is both an IDE and a text editor. </a:t>
            </a:r>
          </a:p>
          <a:p>
            <a:pPr marL="285750" lvl="0" indent="-285750">
              <a:buFont typeface="Arial" panose="020B0604020202020204" pitchFamily="34" charset="0"/>
              <a:buChar char="•"/>
            </a:pPr>
            <a:r>
              <a:rPr lang="en-IE" sz="1600" dirty="0"/>
              <a:t>GitHub / Git</a:t>
            </a:r>
          </a:p>
          <a:p>
            <a:pPr marL="285750" lvl="0" indent="-285750">
              <a:buFont typeface="Arial" panose="020B0604020202020204" pitchFamily="34" charset="0"/>
              <a:buChar char="•"/>
            </a:pPr>
            <a:r>
              <a:rPr lang="en-IE" sz="1600" dirty="0"/>
              <a:t>Facial emotion recognition system</a:t>
            </a:r>
          </a:p>
          <a:p>
            <a:pPr marL="285750" lvl="0" indent="-285750">
              <a:buFont typeface="Arial" panose="020B0604020202020204" pitchFamily="34" charset="0"/>
              <a:buChar char="•"/>
            </a:pPr>
            <a:r>
              <a:rPr lang="en-IE" sz="1600" dirty="0"/>
              <a:t>NumPy library for numerical operations</a:t>
            </a:r>
          </a:p>
          <a:p>
            <a:pPr marL="285750" lvl="0" indent="-285750">
              <a:buFont typeface="Arial" panose="020B0604020202020204" pitchFamily="34" charset="0"/>
              <a:buChar char="•"/>
            </a:pPr>
            <a:r>
              <a:rPr lang="en-IE" sz="1600" dirty="0"/>
              <a:t>Pandas library for data manipulation</a:t>
            </a:r>
          </a:p>
          <a:p>
            <a:pPr marL="285750" lvl="0" indent="-285750">
              <a:buFont typeface="Arial" panose="020B0604020202020204" pitchFamily="34" charset="0"/>
              <a:buChar char="•"/>
            </a:pPr>
            <a:r>
              <a:rPr lang="en-IE" sz="1600" dirty="0"/>
              <a:t>Matplotlib library for data visualization</a:t>
            </a:r>
          </a:p>
          <a:p>
            <a:pPr marL="285750" lvl="0" indent="-285750">
              <a:buFont typeface="Arial" panose="020B0604020202020204" pitchFamily="34" charset="0"/>
              <a:buChar char="•"/>
            </a:pPr>
            <a:r>
              <a:rPr lang="en-IE" sz="1600" dirty="0"/>
              <a:t>Artificial intelligence techniques</a:t>
            </a:r>
            <a:endParaRPr lang="en-US" sz="1600" dirty="0"/>
          </a:p>
        </p:txBody>
      </p:sp>
      <p:pic>
        <p:nvPicPr>
          <p:cNvPr id="18" name="Picture Placeholder 17" descr="Microprocessor icon">
            <a:extLst>
              <a:ext uri="{FF2B5EF4-FFF2-40B4-BE49-F238E27FC236}">
                <a16:creationId xmlns:a16="http://schemas.microsoft.com/office/drawing/2014/main" id="{2714DCC9-F1D9-4D7B-9452-B6DF9693F667}"/>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9" r="1329"/>
          <a:stretch>
            <a:fillRect/>
          </a:stretch>
        </p:blipFill>
        <p:spPr>
          <a:xfrm>
            <a:off x="9857780" y="1581179"/>
            <a:ext cx="640080" cy="658368"/>
          </a:xfrm>
        </p:spPr>
      </p:pic>
      <p:sp>
        <p:nvSpPr>
          <p:cNvPr id="4" name="Slide Number Placeholder 3">
            <a:extLst>
              <a:ext uri="{FF2B5EF4-FFF2-40B4-BE49-F238E27FC236}">
                <a16:creationId xmlns:a16="http://schemas.microsoft.com/office/drawing/2014/main" id="{D3581DBA-A3EE-4E75-90A6-DC25DF9DABFC}"/>
              </a:ext>
            </a:extLst>
          </p:cNvPr>
          <p:cNvSpPr>
            <a:spLocks noGrp="1"/>
          </p:cNvSpPr>
          <p:nvPr>
            <p:ph type="sldNum" sz="quarter" idx="12"/>
          </p:nvPr>
        </p:nvSpPr>
        <p:spPr/>
        <p:txBody>
          <a:bodyPr/>
          <a:lstStyle/>
          <a:p>
            <a:fld id="{8D581BC7-E183-40DB-AC97-C19EA4EB8894}" type="slidenum">
              <a:rPr lang="en-US" smtClean="0"/>
              <a:pPr/>
              <a:t>5</a:t>
            </a:fld>
            <a:endParaRPr lang="en-US" dirty="0"/>
          </a:p>
        </p:txBody>
      </p:sp>
      <p:sp>
        <p:nvSpPr>
          <p:cNvPr id="3" name="Footer Placeholder 2">
            <a:extLst>
              <a:ext uri="{FF2B5EF4-FFF2-40B4-BE49-F238E27FC236}">
                <a16:creationId xmlns:a16="http://schemas.microsoft.com/office/drawing/2014/main" id="{6A109C3A-84E8-4719-8AE7-A66B8CA97997}"/>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8B2EEAA2-E066-4E86-A51B-FAC3333192BD}"/>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400607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FUNCTIONALITY</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Main functions that the system displays:</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578080"/>
            <a:ext cx="4452987" cy="2202960"/>
          </a:xfrm>
        </p:spPr>
        <p:txBody>
          <a:bodyPr>
            <a:normAutofit/>
          </a:bodyPr>
          <a:lstStyle/>
          <a:p>
            <a:r>
              <a:rPr lang="en-US" dirty="0"/>
              <a:t>The code uses OpenCV to access your webcam and then Haar Classifiers to detect your facial features.</a:t>
            </a:r>
          </a:p>
          <a:p>
            <a:r>
              <a:rPr lang="en-US" dirty="0"/>
              <a:t>Custom Parameters set to detect emotions.</a:t>
            </a:r>
          </a:p>
          <a:p>
            <a:r>
              <a:rPr lang="en-US" dirty="0"/>
              <a:t>Shows a Live Graph of the data its receiving based on the emotions you are displaying.</a:t>
            </a:r>
          </a:p>
          <a:p>
            <a:r>
              <a:rPr lang="en-US" dirty="0"/>
              <a:t>Saves this data into 3 file types, CV2, Excel and PKL.</a:t>
            </a:r>
          </a:p>
          <a:p>
            <a:r>
              <a:rPr lang="en-US" dirty="0"/>
              <a:t>Physical Mirror with touch screen technology through the use of an Infrared Frame.</a:t>
            </a:r>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6</a:t>
            </a:fld>
            <a:endParaRPr lang="en-US" dirty="0"/>
          </a:p>
        </p:txBody>
      </p:sp>
      <p:sp>
        <p:nvSpPr>
          <p:cNvPr id="5" name="Footer Placeholder 4">
            <a:extLst>
              <a:ext uri="{FF2B5EF4-FFF2-40B4-BE49-F238E27FC236}">
                <a16:creationId xmlns:a16="http://schemas.microsoft.com/office/drawing/2014/main" id="{FFFF8DFC-D37E-4FE9-81F0-77C68D469526}"/>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94C8C6E4-FB63-47EE-AEE5-27DFD268BCDC}"/>
              </a:ext>
            </a:extLst>
          </p:cNvPr>
          <p:cNvPicPr>
            <a:picLocks noChangeAspect="1"/>
          </p:cNvPicPr>
          <p:nvPr/>
        </p:nvPicPr>
        <p:blipFill>
          <a:blip r:embed="rId3"/>
          <a:stretch>
            <a:fillRect/>
          </a:stretch>
        </p:blipFill>
        <p:spPr>
          <a:xfrm>
            <a:off x="6468616" y="2241203"/>
            <a:ext cx="2239765" cy="1763569"/>
          </a:xfrm>
          <a:prstGeom prst="rect">
            <a:avLst/>
          </a:prstGeom>
        </p:spPr>
      </p:pic>
      <p:pic>
        <p:nvPicPr>
          <p:cNvPr id="12" name="Picture 11">
            <a:extLst>
              <a:ext uri="{FF2B5EF4-FFF2-40B4-BE49-F238E27FC236}">
                <a16:creationId xmlns:a16="http://schemas.microsoft.com/office/drawing/2014/main" id="{94F2CF26-9B41-4C0A-83FD-38FCC8439B79}"/>
              </a:ext>
            </a:extLst>
          </p:cNvPr>
          <p:cNvPicPr>
            <a:picLocks noChangeAspect="1"/>
          </p:cNvPicPr>
          <p:nvPr/>
        </p:nvPicPr>
        <p:blipFill>
          <a:blip r:embed="rId4"/>
          <a:stretch>
            <a:fillRect/>
          </a:stretch>
        </p:blipFill>
        <p:spPr>
          <a:xfrm>
            <a:off x="8844061" y="2241203"/>
            <a:ext cx="2345550" cy="1759162"/>
          </a:xfrm>
          <a:prstGeom prst="rect">
            <a:avLst/>
          </a:prstGeom>
        </p:spPr>
      </p:pic>
    </p:spTree>
    <p:extLst>
      <p:ext uri="{BB962C8B-B14F-4D97-AF65-F5344CB8AC3E}">
        <p14:creationId xmlns:p14="http://schemas.microsoft.com/office/powerpoint/2010/main" val="376680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lstStyle/>
          <a:p>
            <a:r>
              <a:rPr lang="en-US" dirty="0"/>
              <a:t>IMPLENTATION</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p:txBody>
          <a:bodyPr/>
          <a:lstStyle/>
          <a:p>
            <a:r>
              <a:rPr lang="en-US" dirty="0"/>
              <a:t>Python</a:t>
            </a:r>
          </a:p>
          <a:p>
            <a:r>
              <a:rPr lang="en-US" dirty="0"/>
              <a:t>OpenCV </a:t>
            </a:r>
          </a:p>
          <a:p>
            <a:r>
              <a:rPr lang="en-US" dirty="0"/>
              <a:t>Azure Cognitive Services</a:t>
            </a:r>
          </a:p>
          <a:p>
            <a:r>
              <a:rPr lang="en-US" dirty="0"/>
              <a:t>Raspberry Pi </a:t>
            </a:r>
          </a:p>
          <a:p>
            <a:r>
              <a:rPr lang="en-US" dirty="0"/>
              <a:t>LED screen </a:t>
            </a:r>
          </a:p>
          <a:p>
            <a:r>
              <a:rPr lang="en-US" dirty="0"/>
              <a:t>2 Way Glass</a:t>
            </a:r>
          </a:p>
          <a:p>
            <a:r>
              <a:rPr lang="en-US" dirty="0"/>
              <a:t>Monitor</a:t>
            </a:r>
          </a:p>
        </p:txBody>
      </p:sp>
      <p:pic>
        <p:nvPicPr>
          <p:cNvPr id="18" name="Picture Placeholder 17" descr="Abstract background">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7</a:t>
            </a:fld>
            <a:endParaRPr lang="en-US" dirty="0"/>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a:lstStyle/>
          <a:p>
            <a:r>
              <a:rPr lang="en-US" dirty="0"/>
              <a:t>ADD A FOOTER</a:t>
            </a:r>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214944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DESIGN</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normAutofit/>
          </a:bodyPr>
          <a:lstStyle/>
          <a:p>
            <a:r>
              <a:rPr lang="en-US" sz="2000" dirty="0"/>
              <a:t>How It was designed:</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667001"/>
            <a:ext cx="4972290" cy="2550159"/>
          </a:xfrm>
        </p:spPr>
        <p:txBody>
          <a:bodyPr>
            <a:normAutofit fontScale="85000" lnSpcReduction="20000"/>
          </a:bodyPr>
          <a:lstStyle/>
          <a:p>
            <a:pPr marL="0" indent="0">
              <a:buNone/>
            </a:pPr>
            <a:r>
              <a:rPr lang="en-US" sz="2000" dirty="0"/>
              <a:t>View:</a:t>
            </a:r>
          </a:p>
          <a:p>
            <a:r>
              <a:rPr lang="en-US" sz="2000" dirty="0"/>
              <a:t>Clean and Simplistic.</a:t>
            </a:r>
          </a:p>
          <a:p>
            <a:r>
              <a:rPr lang="en-US" sz="2000" dirty="0"/>
              <a:t>Clear view for ease of Understanding.</a:t>
            </a:r>
          </a:p>
          <a:p>
            <a:r>
              <a:rPr lang="en-US" sz="2000" dirty="0"/>
              <a:t>Clear indications of facial features.</a:t>
            </a:r>
          </a:p>
          <a:p>
            <a:pPr marL="0" indent="0">
              <a:buNone/>
            </a:pPr>
            <a:br>
              <a:rPr lang="en-US" sz="2000" dirty="0"/>
            </a:br>
            <a:r>
              <a:rPr lang="en-US" sz="2000" dirty="0"/>
              <a:t>Code:</a:t>
            </a:r>
          </a:p>
          <a:p>
            <a:r>
              <a:rPr lang="en-US" sz="2000" dirty="0"/>
              <a:t>Correct indentations.</a:t>
            </a:r>
          </a:p>
          <a:p>
            <a:r>
              <a:rPr lang="en-US" sz="2000" dirty="0"/>
              <a:t>Commented each part.</a:t>
            </a:r>
          </a:p>
          <a:p>
            <a:r>
              <a:rPr lang="en-US" sz="2000" dirty="0"/>
              <a:t>Organized folder structure.</a:t>
            </a:r>
          </a:p>
          <a:p>
            <a:endParaRPr lang="en-US" sz="2000" dirty="0"/>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8</a:t>
            </a:fld>
            <a:endParaRPr lang="en-US" dirty="0"/>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8D48AD06-D781-45AB-88CE-B92C3B6157A1}"/>
              </a:ext>
            </a:extLst>
          </p:cNvPr>
          <p:cNvPicPr>
            <a:picLocks noChangeAspect="1"/>
          </p:cNvPicPr>
          <p:nvPr/>
        </p:nvPicPr>
        <p:blipFill>
          <a:blip r:embed="rId3"/>
          <a:stretch>
            <a:fillRect/>
          </a:stretch>
        </p:blipFill>
        <p:spPr>
          <a:xfrm>
            <a:off x="831850" y="2243662"/>
            <a:ext cx="5583756" cy="3029822"/>
          </a:xfrm>
          <a:prstGeom prst="rect">
            <a:avLst/>
          </a:prstGeom>
        </p:spPr>
      </p:pic>
    </p:spTree>
    <p:extLst>
      <p:ext uri="{BB962C8B-B14F-4D97-AF65-F5344CB8AC3E}">
        <p14:creationId xmlns:p14="http://schemas.microsoft.com/office/powerpoint/2010/main" val="276067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TESTING</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Testing Techniques done:</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578080"/>
            <a:ext cx="4452987" cy="2202960"/>
          </a:xfrm>
        </p:spPr>
        <p:txBody>
          <a:bodyPr>
            <a:normAutofit/>
          </a:bodyPr>
          <a:lstStyle/>
          <a:p>
            <a:r>
              <a:rPr lang="en-US" sz="1800" dirty="0"/>
              <a:t>Testing done throughout the code.</a:t>
            </a:r>
          </a:p>
          <a:p>
            <a:r>
              <a:rPr lang="en-US" sz="1800" dirty="0"/>
              <a:t>Utilizing the terminal.</a:t>
            </a:r>
          </a:p>
          <a:p>
            <a:r>
              <a:rPr lang="en-US" sz="1800" dirty="0"/>
              <a:t>Fail safes installed.</a:t>
            </a:r>
          </a:p>
          <a:p>
            <a:r>
              <a:rPr lang="en-US" sz="1800" dirty="0"/>
              <a:t>Error messages caught and displayed.</a:t>
            </a:r>
          </a:p>
          <a:p>
            <a:r>
              <a:rPr lang="en-US" sz="1800" dirty="0"/>
              <a:t>Unit Testing.</a:t>
            </a:r>
          </a:p>
          <a:p>
            <a:r>
              <a:rPr lang="en-US" sz="1800" dirty="0"/>
              <a:t>User Testing.</a:t>
            </a:r>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9</a:t>
            </a:fld>
            <a:endParaRPr lang="en-US" dirty="0"/>
          </a:p>
        </p:txBody>
      </p:sp>
      <p:sp>
        <p:nvSpPr>
          <p:cNvPr id="5" name="Footer Placeholder 4">
            <a:extLst>
              <a:ext uri="{FF2B5EF4-FFF2-40B4-BE49-F238E27FC236}">
                <a16:creationId xmlns:a16="http://schemas.microsoft.com/office/drawing/2014/main" id="{FFFF8DFC-D37E-4FE9-81F0-77C68D469526}"/>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3114645907"/>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3.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607</Words>
  <Application>Microsoft Office PowerPoint</Application>
  <PresentationFormat>Widescreen</PresentationFormat>
  <Paragraphs>116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Gill Sans MT</vt:lpstr>
      <vt:lpstr>Segoe UI</vt:lpstr>
      <vt:lpstr>Segoe UI Light</vt:lpstr>
      <vt:lpstr>Segoe UI Semibold</vt:lpstr>
      <vt:lpstr>Tahoma</vt:lpstr>
      <vt:lpstr>Office Theme</vt:lpstr>
      <vt:lpstr>EMOTIONAL FACIAL RECOGNITION SYSTEM</vt:lpstr>
      <vt:lpstr>RESEARCH TECHNOLOGIES FUNCTIONALITY DESIGN TESTING SMART MIRROR REFLECTION</vt:lpstr>
      <vt:lpstr>INTRODUCTION</vt:lpstr>
      <vt:lpstr>RESEARCH</vt:lpstr>
      <vt:lpstr>TOOLS &amp; TECHNOLOGIES</vt:lpstr>
      <vt:lpstr>FUNCTIONALITY</vt:lpstr>
      <vt:lpstr>IMPLENTATION</vt:lpstr>
      <vt:lpstr>DESIGN</vt:lpstr>
      <vt:lpstr>TESTING</vt:lpstr>
      <vt:lpstr>SMART MIRROR</vt:lpstr>
      <vt:lpstr>REFLECTION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2023-05-09T09:56:39Z</dcterms:created>
  <dcterms:modified xsi:type="dcterms:W3CDTF">2023-05-09T11:12:07Z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